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78" r:id="rId7"/>
    <p:sldId id="275" r:id="rId8"/>
    <p:sldId id="265" r:id="rId9"/>
    <p:sldId id="267" r:id="rId10"/>
    <p:sldId id="268" r:id="rId11"/>
    <p:sldId id="269" r:id="rId12"/>
    <p:sldId id="270" r:id="rId13"/>
    <p:sldId id="273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4478AF-BD8B-4B39-97E9-5AB565A39B5F}" v="428" dt="2021-05-12T14:47:08.0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4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CE08FF-BB0A-4B97-8530-2C876D936A8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7F491B0-98CF-47ED-97E3-3E8F30177038}">
      <dgm:prSet/>
      <dgm:spPr/>
      <dgm:t>
        <a:bodyPr/>
        <a:lstStyle/>
        <a:p>
          <a:r>
            <a:rPr lang="en-US" dirty="0"/>
            <a:t>Understanding and applying the Lee-Carter model to UK mortality data.</a:t>
          </a:r>
        </a:p>
      </dgm:t>
    </dgm:pt>
    <dgm:pt modelId="{3EEC64BE-8945-4C79-8876-D23BDC7747DF}" type="parTrans" cxnId="{62250689-5E4C-4DDF-83C6-C7D68F3FDFF1}">
      <dgm:prSet/>
      <dgm:spPr/>
      <dgm:t>
        <a:bodyPr/>
        <a:lstStyle/>
        <a:p>
          <a:endParaRPr lang="en-US"/>
        </a:p>
      </dgm:t>
    </dgm:pt>
    <dgm:pt modelId="{92AA0C20-9288-415D-B532-B807DE4276A9}" type="sibTrans" cxnId="{62250689-5E4C-4DDF-83C6-C7D68F3FDFF1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36915F04-6CD1-4E26-A452-3D2041B6FA71}">
      <dgm:prSet/>
      <dgm:spPr/>
      <dgm:t>
        <a:bodyPr/>
        <a:lstStyle/>
        <a:p>
          <a:r>
            <a:rPr lang="en-US"/>
            <a:t>Adapting the Lee-Carter model to incorporate local areas within the UK rather than age groups.</a:t>
          </a:r>
        </a:p>
      </dgm:t>
    </dgm:pt>
    <dgm:pt modelId="{9164ECAF-A9D9-44FB-BC65-8660333D1EAF}" type="parTrans" cxnId="{5CDF81E4-6D80-407C-852F-B6F0A7D5781B}">
      <dgm:prSet/>
      <dgm:spPr/>
      <dgm:t>
        <a:bodyPr/>
        <a:lstStyle/>
        <a:p>
          <a:endParaRPr lang="en-US"/>
        </a:p>
      </dgm:t>
    </dgm:pt>
    <dgm:pt modelId="{D2B25E60-E4C0-4AC0-9F26-51F5A5771FA4}" type="sibTrans" cxnId="{5CDF81E4-6D80-407C-852F-B6F0A7D5781B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DFA76F1E-2B53-4E91-90A4-F227808EF801}">
      <dgm:prSet/>
      <dgm:spPr/>
      <dgm:t>
        <a:bodyPr/>
        <a:lstStyle/>
        <a:p>
          <a:r>
            <a:rPr lang="en-US"/>
            <a:t>Proposing, testing and applying an extension to the Lee-Carter model to consider age, time and local area.</a:t>
          </a:r>
        </a:p>
      </dgm:t>
    </dgm:pt>
    <dgm:pt modelId="{47F7FFF2-5F1F-49A3-99BB-E9F763857E84}" type="parTrans" cxnId="{5859ECA5-0867-4FEE-9EE3-2B4C25B2866E}">
      <dgm:prSet/>
      <dgm:spPr/>
      <dgm:t>
        <a:bodyPr/>
        <a:lstStyle/>
        <a:p>
          <a:endParaRPr lang="en-US"/>
        </a:p>
      </dgm:t>
    </dgm:pt>
    <dgm:pt modelId="{3ED6893F-ECCC-428C-B322-8115E46956FD}" type="sibTrans" cxnId="{5859ECA5-0867-4FEE-9EE3-2B4C25B2866E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71CE5EF8-9DAE-474A-8A8C-3A73CAE23952}" type="pres">
      <dgm:prSet presAssocID="{EACE08FF-BB0A-4B97-8530-2C876D936A8C}" presName="Name0" presStyleCnt="0">
        <dgm:presLayoutVars>
          <dgm:animLvl val="lvl"/>
          <dgm:resizeHandles val="exact"/>
        </dgm:presLayoutVars>
      </dgm:prSet>
      <dgm:spPr/>
    </dgm:pt>
    <dgm:pt modelId="{F1E42C6F-8317-4D61-8B06-22EEC3763636}" type="pres">
      <dgm:prSet presAssocID="{17F491B0-98CF-47ED-97E3-3E8F30177038}" presName="compositeNode" presStyleCnt="0">
        <dgm:presLayoutVars>
          <dgm:bulletEnabled val="1"/>
        </dgm:presLayoutVars>
      </dgm:prSet>
      <dgm:spPr/>
    </dgm:pt>
    <dgm:pt modelId="{4AE0DCA6-C188-462F-91E6-C29E3DD2621A}" type="pres">
      <dgm:prSet presAssocID="{17F491B0-98CF-47ED-97E3-3E8F30177038}" presName="bgRect" presStyleLbl="alignNode1" presStyleIdx="0" presStyleCnt="3"/>
      <dgm:spPr/>
    </dgm:pt>
    <dgm:pt modelId="{9B74359B-6BDC-4270-BF4D-6D61C7297B7C}" type="pres">
      <dgm:prSet presAssocID="{92AA0C20-9288-415D-B532-B807DE4276A9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93B77676-6DD2-41BE-A043-CE5281D6792C}" type="pres">
      <dgm:prSet presAssocID="{17F491B0-98CF-47ED-97E3-3E8F30177038}" presName="nodeRect" presStyleLbl="alignNode1" presStyleIdx="0" presStyleCnt="3">
        <dgm:presLayoutVars>
          <dgm:bulletEnabled val="1"/>
        </dgm:presLayoutVars>
      </dgm:prSet>
      <dgm:spPr/>
    </dgm:pt>
    <dgm:pt modelId="{ADB6CAAA-7198-4A6C-B076-8050187C9833}" type="pres">
      <dgm:prSet presAssocID="{92AA0C20-9288-415D-B532-B807DE4276A9}" presName="sibTrans" presStyleCnt="0"/>
      <dgm:spPr/>
    </dgm:pt>
    <dgm:pt modelId="{A0DFD6D8-7EBD-439C-BF70-1B5CF73C6A93}" type="pres">
      <dgm:prSet presAssocID="{36915F04-6CD1-4E26-A452-3D2041B6FA71}" presName="compositeNode" presStyleCnt="0">
        <dgm:presLayoutVars>
          <dgm:bulletEnabled val="1"/>
        </dgm:presLayoutVars>
      </dgm:prSet>
      <dgm:spPr/>
    </dgm:pt>
    <dgm:pt modelId="{3138D898-B95B-4D9A-ABA0-E4FF0C131B17}" type="pres">
      <dgm:prSet presAssocID="{36915F04-6CD1-4E26-A452-3D2041B6FA71}" presName="bgRect" presStyleLbl="alignNode1" presStyleIdx="1" presStyleCnt="3"/>
      <dgm:spPr/>
    </dgm:pt>
    <dgm:pt modelId="{2FB9ED26-FE66-4AB7-B035-E7C5758695B3}" type="pres">
      <dgm:prSet presAssocID="{D2B25E60-E4C0-4AC0-9F26-51F5A5771FA4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F7315C1E-F578-4ABE-B16C-89935ABE501D}" type="pres">
      <dgm:prSet presAssocID="{36915F04-6CD1-4E26-A452-3D2041B6FA71}" presName="nodeRect" presStyleLbl="alignNode1" presStyleIdx="1" presStyleCnt="3">
        <dgm:presLayoutVars>
          <dgm:bulletEnabled val="1"/>
        </dgm:presLayoutVars>
      </dgm:prSet>
      <dgm:spPr/>
    </dgm:pt>
    <dgm:pt modelId="{FED53808-F1CD-4EBA-A787-2A61441BEDBA}" type="pres">
      <dgm:prSet presAssocID="{D2B25E60-E4C0-4AC0-9F26-51F5A5771FA4}" presName="sibTrans" presStyleCnt="0"/>
      <dgm:spPr/>
    </dgm:pt>
    <dgm:pt modelId="{0461E484-7345-40E1-90AA-53DC57C14878}" type="pres">
      <dgm:prSet presAssocID="{DFA76F1E-2B53-4E91-90A4-F227808EF801}" presName="compositeNode" presStyleCnt="0">
        <dgm:presLayoutVars>
          <dgm:bulletEnabled val="1"/>
        </dgm:presLayoutVars>
      </dgm:prSet>
      <dgm:spPr/>
    </dgm:pt>
    <dgm:pt modelId="{9565B27D-0229-4B6D-BDCB-15B5F2F7010B}" type="pres">
      <dgm:prSet presAssocID="{DFA76F1E-2B53-4E91-90A4-F227808EF801}" presName="bgRect" presStyleLbl="alignNode1" presStyleIdx="2" presStyleCnt="3"/>
      <dgm:spPr/>
    </dgm:pt>
    <dgm:pt modelId="{DE88BE39-40B5-4306-8802-0110C2BBF017}" type="pres">
      <dgm:prSet presAssocID="{3ED6893F-ECCC-428C-B322-8115E46956FD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0B7892B7-A374-4480-8805-99ECB8617C53}" type="pres">
      <dgm:prSet presAssocID="{DFA76F1E-2B53-4E91-90A4-F227808EF801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147EE70D-7459-4A3F-86E0-095D9A7E960E}" type="presOf" srcId="{3ED6893F-ECCC-428C-B322-8115E46956FD}" destId="{DE88BE39-40B5-4306-8802-0110C2BBF017}" srcOrd="0" destOrd="0" presId="urn:microsoft.com/office/officeart/2016/7/layout/LinearBlockProcessNumbered"/>
    <dgm:cxn modelId="{26326713-84D8-4DA8-83D9-D178689FC650}" type="presOf" srcId="{DFA76F1E-2B53-4E91-90A4-F227808EF801}" destId="{9565B27D-0229-4B6D-BDCB-15B5F2F7010B}" srcOrd="0" destOrd="0" presId="urn:microsoft.com/office/officeart/2016/7/layout/LinearBlockProcessNumbered"/>
    <dgm:cxn modelId="{BEE4311E-F55D-40E2-B083-5BC3F07CB3BF}" type="presOf" srcId="{DFA76F1E-2B53-4E91-90A4-F227808EF801}" destId="{0B7892B7-A374-4480-8805-99ECB8617C53}" srcOrd="1" destOrd="0" presId="urn:microsoft.com/office/officeart/2016/7/layout/LinearBlockProcessNumbered"/>
    <dgm:cxn modelId="{8540042C-6D2B-447F-817F-E81AF39D7A77}" type="presOf" srcId="{17F491B0-98CF-47ED-97E3-3E8F30177038}" destId="{4AE0DCA6-C188-462F-91E6-C29E3DD2621A}" srcOrd="0" destOrd="0" presId="urn:microsoft.com/office/officeart/2016/7/layout/LinearBlockProcessNumbered"/>
    <dgm:cxn modelId="{4D5BD951-F6DA-4A82-9257-9783EF540F29}" type="presOf" srcId="{92AA0C20-9288-415D-B532-B807DE4276A9}" destId="{9B74359B-6BDC-4270-BF4D-6D61C7297B7C}" srcOrd="0" destOrd="0" presId="urn:microsoft.com/office/officeart/2016/7/layout/LinearBlockProcessNumbered"/>
    <dgm:cxn modelId="{62250689-5E4C-4DDF-83C6-C7D68F3FDFF1}" srcId="{EACE08FF-BB0A-4B97-8530-2C876D936A8C}" destId="{17F491B0-98CF-47ED-97E3-3E8F30177038}" srcOrd="0" destOrd="0" parTransId="{3EEC64BE-8945-4C79-8876-D23BDC7747DF}" sibTransId="{92AA0C20-9288-415D-B532-B807DE4276A9}"/>
    <dgm:cxn modelId="{5859ECA5-0867-4FEE-9EE3-2B4C25B2866E}" srcId="{EACE08FF-BB0A-4B97-8530-2C876D936A8C}" destId="{DFA76F1E-2B53-4E91-90A4-F227808EF801}" srcOrd="2" destOrd="0" parTransId="{47F7FFF2-5F1F-49A3-99BB-E9F763857E84}" sibTransId="{3ED6893F-ECCC-428C-B322-8115E46956FD}"/>
    <dgm:cxn modelId="{200647B1-E481-48DF-A2A9-27F7EF058EA9}" type="presOf" srcId="{EACE08FF-BB0A-4B97-8530-2C876D936A8C}" destId="{71CE5EF8-9DAE-474A-8A8C-3A73CAE23952}" srcOrd="0" destOrd="0" presId="urn:microsoft.com/office/officeart/2016/7/layout/LinearBlockProcessNumbered"/>
    <dgm:cxn modelId="{AF66FECF-E85A-472E-A5A5-8244EBA2B87F}" type="presOf" srcId="{17F491B0-98CF-47ED-97E3-3E8F30177038}" destId="{93B77676-6DD2-41BE-A043-CE5281D6792C}" srcOrd="1" destOrd="0" presId="urn:microsoft.com/office/officeart/2016/7/layout/LinearBlockProcessNumbered"/>
    <dgm:cxn modelId="{F9D635D3-9F72-41F2-B0F6-FB30433E81F7}" type="presOf" srcId="{36915F04-6CD1-4E26-A452-3D2041B6FA71}" destId="{F7315C1E-F578-4ABE-B16C-89935ABE501D}" srcOrd="1" destOrd="0" presId="urn:microsoft.com/office/officeart/2016/7/layout/LinearBlockProcessNumbered"/>
    <dgm:cxn modelId="{816F76D8-9232-435D-9B2E-665329097D20}" type="presOf" srcId="{36915F04-6CD1-4E26-A452-3D2041B6FA71}" destId="{3138D898-B95B-4D9A-ABA0-E4FF0C131B17}" srcOrd="0" destOrd="0" presId="urn:microsoft.com/office/officeart/2016/7/layout/LinearBlockProcessNumbered"/>
    <dgm:cxn modelId="{5CDF81E4-6D80-407C-852F-B6F0A7D5781B}" srcId="{EACE08FF-BB0A-4B97-8530-2C876D936A8C}" destId="{36915F04-6CD1-4E26-A452-3D2041B6FA71}" srcOrd="1" destOrd="0" parTransId="{9164ECAF-A9D9-44FB-BC65-8660333D1EAF}" sibTransId="{D2B25E60-E4C0-4AC0-9F26-51F5A5771FA4}"/>
    <dgm:cxn modelId="{77ADECF4-39CB-4F6C-8F8E-D2A2B81411DE}" type="presOf" srcId="{D2B25E60-E4C0-4AC0-9F26-51F5A5771FA4}" destId="{2FB9ED26-FE66-4AB7-B035-E7C5758695B3}" srcOrd="0" destOrd="0" presId="urn:microsoft.com/office/officeart/2016/7/layout/LinearBlockProcessNumbered"/>
    <dgm:cxn modelId="{988196FE-E01B-4F6E-8D47-735BAE28F9AC}" type="presParOf" srcId="{71CE5EF8-9DAE-474A-8A8C-3A73CAE23952}" destId="{F1E42C6F-8317-4D61-8B06-22EEC3763636}" srcOrd="0" destOrd="0" presId="urn:microsoft.com/office/officeart/2016/7/layout/LinearBlockProcessNumbered"/>
    <dgm:cxn modelId="{586B3025-5CCF-4AF6-A2EC-B56697B7C17A}" type="presParOf" srcId="{F1E42C6F-8317-4D61-8B06-22EEC3763636}" destId="{4AE0DCA6-C188-462F-91E6-C29E3DD2621A}" srcOrd="0" destOrd="0" presId="urn:microsoft.com/office/officeart/2016/7/layout/LinearBlockProcessNumbered"/>
    <dgm:cxn modelId="{2F7AB046-07FF-4A99-B7A4-3FD4F464AD88}" type="presParOf" srcId="{F1E42C6F-8317-4D61-8B06-22EEC3763636}" destId="{9B74359B-6BDC-4270-BF4D-6D61C7297B7C}" srcOrd="1" destOrd="0" presId="urn:microsoft.com/office/officeart/2016/7/layout/LinearBlockProcessNumbered"/>
    <dgm:cxn modelId="{75D52F8F-A438-457E-8EC4-413682F076F7}" type="presParOf" srcId="{F1E42C6F-8317-4D61-8B06-22EEC3763636}" destId="{93B77676-6DD2-41BE-A043-CE5281D6792C}" srcOrd="2" destOrd="0" presId="urn:microsoft.com/office/officeart/2016/7/layout/LinearBlockProcessNumbered"/>
    <dgm:cxn modelId="{71EF97CF-480E-488E-A3A6-B55FAA163170}" type="presParOf" srcId="{71CE5EF8-9DAE-474A-8A8C-3A73CAE23952}" destId="{ADB6CAAA-7198-4A6C-B076-8050187C9833}" srcOrd="1" destOrd="0" presId="urn:microsoft.com/office/officeart/2016/7/layout/LinearBlockProcessNumbered"/>
    <dgm:cxn modelId="{4C9318BB-0C99-4CE4-9B91-CD9DF0689275}" type="presParOf" srcId="{71CE5EF8-9DAE-474A-8A8C-3A73CAE23952}" destId="{A0DFD6D8-7EBD-439C-BF70-1B5CF73C6A93}" srcOrd="2" destOrd="0" presId="urn:microsoft.com/office/officeart/2016/7/layout/LinearBlockProcessNumbered"/>
    <dgm:cxn modelId="{76DD0ACC-A94D-4C76-9B4E-F4D72CE482E6}" type="presParOf" srcId="{A0DFD6D8-7EBD-439C-BF70-1B5CF73C6A93}" destId="{3138D898-B95B-4D9A-ABA0-E4FF0C131B17}" srcOrd="0" destOrd="0" presId="urn:microsoft.com/office/officeart/2016/7/layout/LinearBlockProcessNumbered"/>
    <dgm:cxn modelId="{208D6AFA-BF8D-45BE-A8B6-1F4239DCA00E}" type="presParOf" srcId="{A0DFD6D8-7EBD-439C-BF70-1B5CF73C6A93}" destId="{2FB9ED26-FE66-4AB7-B035-E7C5758695B3}" srcOrd="1" destOrd="0" presId="urn:microsoft.com/office/officeart/2016/7/layout/LinearBlockProcessNumbered"/>
    <dgm:cxn modelId="{13EB0F22-8875-4476-A61D-556F8420A4DF}" type="presParOf" srcId="{A0DFD6D8-7EBD-439C-BF70-1B5CF73C6A93}" destId="{F7315C1E-F578-4ABE-B16C-89935ABE501D}" srcOrd="2" destOrd="0" presId="urn:microsoft.com/office/officeart/2016/7/layout/LinearBlockProcessNumbered"/>
    <dgm:cxn modelId="{3A946216-A916-4673-8D1E-8564B8D75A30}" type="presParOf" srcId="{71CE5EF8-9DAE-474A-8A8C-3A73CAE23952}" destId="{FED53808-F1CD-4EBA-A787-2A61441BEDBA}" srcOrd="3" destOrd="0" presId="urn:microsoft.com/office/officeart/2016/7/layout/LinearBlockProcessNumbered"/>
    <dgm:cxn modelId="{61F2DA8A-B46A-4E66-9139-7F95D4596D38}" type="presParOf" srcId="{71CE5EF8-9DAE-474A-8A8C-3A73CAE23952}" destId="{0461E484-7345-40E1-90AA-53DC57C14878}" srcOrd="4" destOrd="0" presId="urn:microsoft.com/office/officeart/2016/7/layout/LinearBlockProcessNumbered"/>
    <dgm:cxn modelId="{29055494-76BB-4448-A23B-0643C5718898}" type="presParOf" srcId="{0461E484-7345-40E1-90AA-53DC57C14878}" destId="{9565B27D-0229-4B6D-BDCB-15B5F2F7010B}" srcOrd="0" destOrd="0" presId="urn:microsoft.com/office/officeart/2016/7/layout/LinearBlockProcessNumbered"/>
    <dgm:cxn modelId="{BE1F83B6-D89F-4C2F-BED6-FCDD48BF67CA}" type="presParOf" srcId="{0461E484-7345-40E1-90AA-53DC57C14878}" destId="{DE88BE39-40B5-4306-8802-0110C2BBF017}" srcOrd="1" destOrd="0" presId="urn:microsoft.com/office/officeart/2016/7/layout/LinearBlockProcessNumbered"/>
    <dgm:cxn modelId="{AF2DD569-096D-44DE-9A98-B0730E9814A0}" type="presParOf" srcId="{0461E484-7345-40E1-90AA-53DC57C14878}" destId="{0B7892B7-A374-4480-8805-99ECB8617C53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B2D8DF-FB59-48A2-8B87-48224F90D55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B237CD2-E75C-4936-96CC-91995EA70293}">
      <dgm:prSet/>
      <dgm:spPr/>
      <dgm:t>
        <a:bodyPr/>
        <a:lstStyle/>
        <a:p>
          <a:r>
            <a:rPr lang="en-GB" dirty="0"/>
            <a:t>Being able to analyse and forecast mortality plays a significant role in decision making in areas like public health, insurance and government.</a:t>
          </a:r>
          <a:endParaRPr lang="en-US" dirty="0"/>
        </a:p>
      </dgm:t>
    </dgm:pt>
    <dgm:pt modelId="{95A92FC9-F973-4F00-A75E-A7EA9AB9AE34}" type="parTrans" cxnId="{3B9C7BD7-50B0-4561-A246-6473ABD3F7BF}">
      <dgm:prSet/>
      <dgm:spPr/>
      <dgm:t>
        <a:bodyPr/>
        <a:lstStyle/>
        <a:p>
          <a:endParaRPr lang="en-US"/>
        </a:p>
      </dgm:t>
    </dgm:pt>
    <dgm:pt modelId="{DED5DAEF-4CDC-49A7-9D37-33E726EA1BFB}" type="sibTrans" cxnId="{3B9C7BD7-50B0-4561-A246-6473ABD3F7BF}">
      <dgm:prSet/>
      <dgm:spPr/>
      <dgm:t>
        <a:bodyPr/>
        <a:lstStyle/>
        <a:p>
          <a:endParaRPr lang="en-US"/>
        </a:p>
      </dgm:t>
    </dgm:pt>
    <dgm:pt modelId="{8BC3E2CB-0147-4CD6-9850-E9EB0F93D29B}">
      <dgm:prSet/>
      <dgm:spPr/>
      <dgm:t>
        <a:bodyPr/>
        <a:lstStyle/>
        <a:p>
          <a:r>
            <a:rPr lang="en-GB" dirty="0"/>
            <a:t>The importance of mortality modelling has been indicated now more than ever as a result of the COVID-19 pandemic.</a:t>
          </a:r>
          <a:endParaRPr lang="en-US" dirty="0"/>
        </a:p>
      </dgm:t>
    </dgm:pt>
    <dgm:pt modelId="{AA159B63-4C5D-4968-850D-9D6C2F6F847C}" type="parTrans" cxnId="{86704138-3DD7-4362-A40F-BC19666B2D94}">
      <dgm:prSet/>
      <dgm:spPr/>
      <dgm:t>
        <a:bodyPr/>
        <a:lstStyle/>
        <a:p>
          <a:endParaRPr lang="en-US"/>
        </a:p>
      </dgm:t>
    </dgm:pt>
    <dgm:pt modelId="{8E204039-7F7F-4BA2-83BA-752C1CDE69A1}" type="sibTrans" cxnId="{86704138-3DD7-4362-A40F-BC19666B2D94}">
      <dgm:prSet/>
      <dgm:spPr/>
      <dgm:t>
        <a:bodyPr/>
        <a:lstStyle/>
        <a:p>
          <a:endParaRPr lang="en-US"/>
        </a:p>
      </dgm:t>
    </dgm:pt>
    <dgm:pt modelId="{A971D77A-6C5D-448B-8F4C-16233A07F123}">
      <dgm:prSet/>
      <dgm:spPr/>
      <dgm:t>
        <a:bodyPr/>
        <a:lstStyle/>
        <a:p>
          <a:r>
            <a:rPr lang="en-GB" dirty="0"/>
            <a:t>The Lee-Carter model is a stochastic model that was derived over 30 years ago, and therefore presents the opportunity to be built upon with more modern techniques.</a:t>
          </a:r>
          <a:endParaRPr lang="en-US" dirty="0"/>
        </a:p>
      </dgm:t>
    </dgm:pt>
    <dgm:pt modelId="{6761A2AF-BC06-41BF-A069-5FAB40003753}" type="parTrans" cxnId="{532752BB-6249-4846-A741-652F7CDD81AE}">
      <dgm:prSet/>
      <dgm:spPr/>
      <dgm:t>
        <a:bodyPr/>
        <a:lstStyle/>
        <a:p>
          <a:endParaRPr lang="en-US"/>
        </a:p>
      </dgm:t>
    </dgm:pt>
    <dgm:pt modelId="{13CEF27E-EFB6-4E83-8ED8-3E648A1D667C}" type="sibTrans" cxnId="{532752BB-6249-4846-A741-652F7CDD81AE}">
      <dgm:prSet/>
      <dgm:spPr/>
      <dgm:t>
        <a:bodyPr/>
        <a:lstStyle/>
        <a:p>
          <a:endParaRPr lang="en-US"/>
        </a:p>
      </dgm:t>
    </dgm:pt>
    <dgm:pt modelId="{4C2772E0-9C74-4CB2-8CFF-FEA99A9AC311}">
      <dgm:prSet/>
      <dgm:spPr/>
      <dgm:t>
        <a:bodyPr/>
        <a:lstStyle/>
        <a:p>
          <a:r>
            <a:rPr lang="en-GB" dirty="0"/>
            <a:t>Stochastic modelling is already commonly used tool in business to predict outcomes of random variables.</a:t>
          </a:r>
          <a:endParaRPr lang="en-US" dirty="0"/>
        </a:p>
      </dgm:t>
    </dgm:pt>
    <dgm:pt modelId="{33A395F1-F772-4C7D-A164-70DD9E63AFE8}" type="parTrans" cxnId="{526A7A0E-F772-4497-BD39-30279A11E5F3}">
      <dgm:prSet/>
      <dgm:spPr/>
      <dgm:t>
        <a:bodyPr/>
        <a:lstStyle/>
        <a:p>
          <a:endParaRPr lang="en-GB"/>
        </a:p>
      </dgm:t>
    </dgm:pt>
    <dgm:pt modelId="{7ADF31BB-D0DE-4B33-93A1-DDFEB3DCA743}" type="sibTrans" cxnId="{526A7A0E-F772-4497-BD39-30279A11E5F3}">
      <dgm:prSet/>
      <dgm:spPr/>
      <dgm:t>
        <a:bodyPr/>
        <a:lstStyle/>
        <a:p>
          <a:endParaRPr lang="en-GB"/>
        </a:p>
      </dgm:t>
    </dgm:pt>
    <dgm:pt modelId="{A1B58275-4F91-4DA9-A626-37BC396AF21D}" type="pres">
      <dgm:prSet presAssocID="{CBB2D8DF-FB59-48A2-8B87-48224F90D550}" presName="linear" presStyleCnt="0">
        <dgm:presLayoutVars>
          <dgm:animLvl val="lvl"/>
          <dgm:resizeHandles val="exact"/>
        </dgm:presLayoutVars>
      </dgm:prSet>
      <dgm:spPr/>
    </dgm:pt>
    <dgm:pt modelId="{3811B203-6D62-4F63-A246-910B2D79493C}" type="pres">
      <dgm:prSet presAssocID="{CB237CD2-E75C-4936-96CC-91995EA7029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F0F2C4D-DC6D-4268-A20A-AA0E4EAE45FD}" type="pres">
      <dgm:prSet presAssocID="{DED5DAEF-4CDC-49A7-9D37-33E726EA1BFB}" presName="spacer" presStyleCnt="0"/>
      <dgm:spPr/>
    </dgm:pt>
    <dgm:pt modelId="{92207A46-427D-455A-8E11-67C8BDCB7D23}" type="pres">
      <dgm:prSet presAssocID="{8BC3E2CB-0147-4CD6-9850-E9EB0F93D29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134CF50-A5CC-4C5D-A693-98EB1429C218}" type="pres">
      <dgm:prSet presAssocID="{8E204039-7F7F-4BA2-83BA-752C1CDE69A1}" presName="spacer" presStyleCnt="0"/>
      <dgm:spPr/>
    </dgm:pt>
    <dgm:pt modelId="{BE32C0C0-E43F-4923-B262-01B8819E5810}" type="pres">
      <dgm:prSet presAssocID="{A971D77A-6C5D-448B-8F4C-16233A07F12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48235E6-5E9F-4411-BC44-6BE89908CDD5}" type="pres">
      <dgm:prSet presAssocID="{13CEF27E-EFB6-4E83-8ED8-3E648A1D667C}" presName="spacer" presStyleCnt="0"/>
      <dgm:spPr/>
    </dgm:pt>
    <dgm:pt modelId="{898A1BD0-9C2E-4E0B-8A51-3A58B94D6CD5}" type="pres">
      <dgm:prSet presAssocID="{4C2772E0-9C74-4CB2-8CFF-FEA99A9AC31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26A7A0E-F772-4497-BD39-30279A11E5F3}" srcId="{CBB2D8DF-FB59-48A2-8B87-48224F90D550}" destId="{4C2772E0-9C74-4CB2-8CFF-FEA99A9AC311}" srcOrd="3" destOrd="0" parTransId="{33A395F1-F772-4C7D-A164-70DD9E63AFE8}" sibTransId="{7ADF31BB-D0DE-4B33-93A1-DDFEB3DCA743}"/>
    <dgm:cxn modelId="{300B2429-3597-4439-BE72-7AED7D0553CF}" type="presOf" srcId="{CBB2D8DF-FB59-48A2-8B87-48224F90D550}" destId="{A1B58275-4F91-4DA9-A626-37BC396AF21D}" srcOrd="0" destOrd="0" presId="urn:microsoft.com/office/officeart/2005/8/layout/vList2"/>
    <dgm:cxn modelId="{86704138-3DD7-4362-A40F-BC19666B2D94}" srcId="{CBB2D8DF-FB59-48A2-8B87-48224F90D550}" destId="{8BC3E2CB-0147-4CD6-9850-E9EB0F93D29B}" srcOrd="1" destOrd="0" parTransId="{AA159B63-4C5D-4968-850D-9D6C2F6F847C}" sibTransId="{8E204039-7F7F-4BA2-83BA-752C1CDE69A1}"/>
    <dgm:cxn modelId="{2991528B-25CA-4B18-8492-CAB26B350BE0}" type="presOf" srcId="{8BC3E2CB-0147-4CD6-9850-E9EB0F93D29B}" destId="{92207A46-427D-455A-8E11-67C8BDCB7D23}" srcOrd="0" destOrd="0" presId="urn:microsoft.com/office/officeart/2005/8/layout/vList2"/>
    <dgm:cxn modelId="{3C2FB98B-D411-4EC5-930C-844BAC85B106}" type="presOf" srcId="{A971D77A-6C5D-448B-8F4C-16233A07F123}" destId="{BE32C0C0-E43F-4923-B262-01B8819E5810}" srcOrd="0" destOrd="0" presId="urn:microsoft.com/office/officeart/2005/8/layout/vList2"/>
    <dgm:cxn modelId="{EE6E5B97-2C3E-4655-852B-64C14A52C126}" type="presOf" srcId="{4C2772E0-9C74-4CB2-8CFF-FEA99A9AC311}" destId="{898A1BD0-9C2E-4E0B-8A51-3A58B94D6CD5}" srcOrd="0" destOrd="0" presId="urn:microsoft.com/office/officeart/2005/8/layout/vList2"/>
    <dgm:cxn modelId="{532752BB-6249-4846-A741-652F7CDD81AE}" srcId="{CBB2D8DF-FB59-48A2-8B87-48224F90D550}" destId="{A971D77A-6C5D-448B-8F4C-16233A07F123}" srcOrd="2" destOrd="0" parTransId="{6761A2AF-BC06-41BF-A069-5FAB40003753}" sibTransId="{13CEF27E-EFB6-4E83-8ED8-3E648A1D667C}"/>
    <dgm:cxn modelId="{8802D8C0-F84C-4B60-8735-1484DD3966D9}" type="presOf" srcId="{CB237CD2-E75C-4936-96CC-91995EA70293}" destId="{3811B203-6D62-4F63-A246-910B2D79493C}" srcOrd="0" destOrd="0" presId="urn:microsoft.com/office/officeart/2005/8/layout/vList2"/>
    <dgm:cxn modelId="{3B9C7BD7-50B0-4561-A246-6473ABD3F7BF}" srcId="{CBB2D8DF-FB59-48A2-8B87-48224F90D550}" destId="{CB237CD2-E75C-4936-96CC-91995EA70293}" srcOrd="0" destOrd="0" parTransId="{95A92FC9-F973-4F00-A75E-A7EA9AB9AE34}" sibTransId="{DED5DAEF-4CDC-49A7-9D37-33E726EA1BFB}"/>
    <dgm:cxn modelId="{67F5734F-47FC-4555-A209-CD86E32F9BDB}" type="presParOf" srcId="{A1B58275-4F91-4DA9-A626-37BC396AF21D}" destId="{3811B203-6D62-4F63-A246-910B2D79493C}" srcOrd="0" destOrd="0" presId="urn:microsoft.com/office/officeart/2005/8/layout/vList2"/>
    <dgm:cxn modelId="{D26316FD-F2BE-48D9-AB20-8EA7976C5506}" type="presParOf" srcId="{A1B58275-4F91-4DA9-A626-37BC396AF21D}" destId="{BF0F2C4D-DC6D-4268-A20A-AA0E4EAE45FD}" srcOrd="1" destOrd="0" presId="urn:microsoft.com/office/officeart/2005/8/layout/vList2"/>
    <dgm:cxn modelId="{1E39E523-369E-476B-B047-4872362FA855}" type="presParOf" srcId="{A1B58275-4F91-4DA9-A626-37BC396AF21D}" destId="{92207A46-427D-455A-8E11-67C8BDCB7D23}" srcOrd="2" destOrd="0" presId="urn:microsoft.com/office/officeart/2005/8/layout/vList2"/>
    <dgm:cxn modelId="{7EB132A3-1E33-42EF-9946-244D88126E41}" type="presParOf" srcId="{A1B58275-4F91-4DA9-A626-37BC396AF21D}" destId="{4134CF50-A5CC-4C5D-A693-98EB1429C218}" srcOrd="3" destOrd="0" presId="urn:microsoft.com/office/officeart/2005/8/layout/vList2"/>
    <dgm:cxn modelId="{9CAD273A-921A-4F32-85C1-06930F0D923A}" type="presParOf" srcId="{A1B58275-4F91-4DA9-A626-37BC396AF21D}" destId="{BE32C0C0-E43F-4923-B262-01B8819E5810}" srcOrd="4" destOrd="0" presId="urn:microsoft.com/office/officeart/2005/8/layout/vList2"/>
    <dgm:cxn modelId="{5751854F-99CB-4D89-A288-FE11892595EC}" type="presParOf" srcId="{A1B58275-4F91-4DA9-A626-37BC396AF21D}" destId="{448235E6-5E9F-4411-BC44-6BE89908CDD5}" srcOrd="5" destOrd="0" presId="urn:microsoft.com/office/officeart/2005/8/layout/vList2"/>
    <dgm:cxn modelId="{02AAB3DB-F94F-4D34-B641-1C0DD2A58D88}" type="presParOf" srcId="{A1B58275-4F91-4DA9-A626-37BC396AF21D}" destId="{898A1BD0-9C2E-4E0B-8A51-3A58B94D6CD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E0DCA6-C188-462F-91E6-C29E3DD2621A}">
      <dsp:nvSpPr>
        <dsp:cNvPr id="0" name=""/>
        <dsp:cNvSpPr/>
      </dsp:nvSpPr>
      <dsp:spPr>
        <a:xfrm>
          <a:off x="801" y="0"/>
          <a:ext cx="3246834" cy="31019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715" tIns="0" rIns="320715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Understanding and applying the Lee-Carter model to UK mortality data.</a:t>
          </a:r>
        </a:p>
      </dsp:txBody>
      <dsp:txXfrm>
        <a:off x="801" y="1240789"/>
        <a:ext cx="3246834" cy="1861185"/>
      </dsp:txXfrm>
    </dsp:sp>
    <dsp:sp modelId="{9B74359B-6BDC-4270-BF4D-6D61C7297B7C}">
      <dsp:nvSpPr>
        <dsp:cNvPr id="0" name=""/>
        <dsp:cNvSpPr/>
      </dsp:nvSpPr>
      <dsp:spPr>
        <a:xfrm>
          <a:off x="801" y="0"/>
          <a:ext cx="3246834" cy="1240790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715" tIns="165100" rIns="32071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01" y="0"/>
        <a:ext cx="3246834" cy="1240790"/>
      </dsp:txXfrm>
    </dsp:sp>
    <dsp:sp modelId="{3138D898-B95B-4D9A-ABA0-E4FF0C131B17}">
      <dsp:nvSpPr>
        <dsp:cNvPr id="0" name=""/>
        <dsp:cNvSpPr/>
      </dsp:nvSpPr>
      <dsp:spPr>
        <a:xfrm>
          <a:off x="3507382" y="0"/>
          <a:ext cx="3246834" cy="3101975"/>
        </a:xfrm>
        <a:prstGeom prst="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accent2">
              <a:hueOff val="-5175944"/>
              <a:satOff val="22930"/>
              <a:lumOff val="-8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715" tIns="0" rIns="320715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Adapting the Lee-Carter model to incorporate local areas within the UK rather than age groups.</a:t>
          </a:r>
        </a:p>
      </dsp:txBody>
      <dsp:txXfrm>
        <a:off x="3507382" y="1240789"/>
        <a:ext cx="3246834" cy="1861185"/>
      </dsp:txXfrm>
    </dsp:sp>
    <dsp:sp modelId="{2FB9ED26-FE66-4AB7-B035-E7C5758695B3}">
      <dsp:nvSpPr>
        <dsp:cNvPr id="0" name=""/>
        <dsp:cNvSpPr/>
      </dsp:nvSpPr>
      <dsp:spPr>
        <a:xfrm>
          <a:off x="3507382" y="0"/>
          <a:ext cx="3246834" cy="1240790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715" tIns="165100" rIns="32071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07382" y="0"/>
        <a:ext cx="3246834" cy="1240790"/>
      </dsp:txXfrm>
    </dsp:sp>
    <dsp:sp modelId="{9565B27D-0229-4B6D-BDCB-15B5F2F7010B}">
      <dsp:nvSpPr>
        <dsp:cNvPr id="0" name=""/>
        <dsp:cNvSpPr/>
      </dsp:nvSpPr>
      <dsp:spPr>
        <a:xfrm>
          <a:off x="7013963" y="0"/>
          <a:ext cx="3246834" cy="3101975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715" tIns="0" rIns="320715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Proposing, testing and applying an extension to the Lee-Carter model to consider age, time and local area.</a:t>
          </a:r>
        </a:p>
      </dsp:txBody>
      <dsp:txXfrm>
        <a:off x="7013963" y="1240789"/>
        <a:ext cx="3246834" cy="1861185"/>
      </dsp:txXfrm>
    </dsp:sp>
    <dsp:sp modelId="{DE88BE39-40B5-4306-8802-0110C2BBF017}">
      <dsp:nvSpPr>
        <dsp:cNvPr id="0" name=""/>
        <dsp:cNvSpPr/>
      </dsp:nvSpPr>
      <dsp:spPr>
        <a:xfrm>
          <a:off x="7013963" y="0"/>
          <a:ext cx="3246834" cy="1240790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715" tIns="165100" rIns="32071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013963" y="0"/>
        <a:ext cx="3246834" cy="12407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1B203-6D62-4F63-A246-910B2D79493C}">
      <dsp:nvSpPr>
        <dsp:cNvPr id="0" name=""/>
        <dsp:cNvSpPr/>
      </dsp:nvSpPr>
      <dsp:spPr>
        <a:xfrm>
          <a:off x="0" y="1727"/>
          <a:ext cx="10261599" cy="7335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Being able to analyse and forecast mortality plays a significant role in decision making in areas like public health, insurance and government.</a:t>
          </a:r>
          <a:endParaRPr lang="en-US" sz="1900" kern="1200" dirty="0"/>
        </a:p>
      </dsp:txBody>
      <dsp:txXfrm>
        <a:off x="35811" y="37538"/>
        <a:ext cx="10189977" cy="661968"/>
      </dsp:txXfrm>
    </dsp:sp>
    <dsp:sp modelId="{92207A46-427D-455A-8E11-67C8BDCB7D23}">
      <dsp:nvSpPr>
        <dsp:cNvPr id="0" name=""/>
        <dsp:cNvSpPr/>
      </dsp:nvSpPr>
      <dsp:spPr>
        <a:xfrm>
          <a:off x="0" y="790037"/>
          <a:ext cx="10261599" cy="733590"/>
        </a:xfrm>
        <a:prstGeom prst="round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The importance of mortality modelling has been indicated now more than ever as a result of the COVID-19 pandemic.</a:t>
          </a:r>
          <a:endParaRPr lang="en-US" sz="1900" kern="1200" dirty="0"/>
        </a:p>
      </dsp:txBody>
      <dsp:txXfrm>
        <a:off x="35811" y="825848"/>
        <a:ext cx="10189977" cy="661968"/>
      </dsp:txXfrm>
    </dsp:sp>
    <dsp:sp modelId="{BE32C0C0-E43F-4923-B262-01B8819E5810}">
      <dsp:nvSpPr>
        <dsp:cNvPr id="0" name=""/>
        <dsp:cNvSpPr/>
      </dsp:nvSpPr>
      <dsp:spPr>
        <a:xfrm>
          <a:off x="0" y="1578347"/>
          <a:ext cx="10261599" cy="733590"/>
        </a:xfrm>
        <a:prstGeom prst="round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The Lee-Carter model is a stochastic model that was derived over 30 years ago, and therefore presents the opportunity to be built upon with more modern techniques.</a:t>
          </a:r>
          <a:endParaRPr lang="en-US" sz="1900" kern="1200" dirty="0"/>
        </a:p>
      </dsp:txBody>
      <dsp:txXfrm>
        <a:off x="35811" y="1614158"/>
        <a:ext cx="10189977" cy="661968"/>
      </dsp:txXfrm>
    </dsp:sp>
    <dsp:sp modelId="{898A1BD0-9C2E-4E0B-8A51-3A58B94D6CD5}">
      <dsp:nvSpPr>
        <dsp:cNvPr id="0" name=""/>
        <dsp:cNvSpPr/>
      </dsp:nvSpPr>
      <dsp:spPr>
        <a:xfrm>
          <a:off x="0" y="2366657"/>
          <a:ext cx="10261599" cy="73359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Stochastic modelling is already commonly used tool in business to predict outcomes of random variables.</a:t>
          </a:r>
          <a:endParaRPr lang="en-US" sz="1900" kern="1200" dirty="0"/>
        </a:p>
      </dsp:txBody>
      <dsp:txXfrm>
        <a:off x="35811" y="2402468"/>
        <a:ext cx="10189977" cy="661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827A6-47E0-4B53-BAFA-9F293642A1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Applying and Extending</a:t>
            </a:r>
            <a:br>
              <a:rPr lang="en-US" sz="2800" dirty="0"/>
            </a:br>
            <a:r>
              <a:rPr lang="en-US" sz="2800" dirty="0"/>
              <a:t>The lee-Carter Model</a:t>
            </a:r>
            <a:endParaRPr lang="en-GB" sz="28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B67516C-CE92-4EEA-BE73-13AF296A8C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64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4"/>
    </mc:Choice>
    <mc:Fallback>
      <p:transition spd="slow" advTm="9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E902-928A-47F2-835F-B1CBCF005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/>
              <a:t>Classification trees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ED775C3-7167-4D13-8C9E-8D2AF628A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452" y="1464427"/>
            <a:ext cx="5925312" cy="361444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27FC170-2ED8-4144-92B9-F7A96060F9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99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163"/>
    </mc:Choice>
    <mc:Fallback>
      <p:transition spd="slow" advTm="81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C86E5-09D5-4EC0-80A0-A90BBAF9E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090" y="2404872"/>
            <a:ext cx="3044952" cy="162763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Groups</a:t>
            </a:r>
          </a:p>
        </p:txBody>
      </p:sp>
      <p:sp>
        <p:nvSpPr>
          <p:cNvPr id="136" name="Rectangle 113">
            <a:extLst>
              <a:ext uri="{FF2B5EF4-FFF2-40B4-BE49-F238E27FC236}">
                <a16:creationId xmlns:a16="http://schemas.microsoft.com/office/drawing/2014/main" id="{6AF87FB0-CB93-4F72-9279-BC4CE90B3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48863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15">
            <a:extLst>
              <a:ext uri="{FF2B5EF4-FFF2-40B4-BE49-F238E27FC236}">
                <a16:creationId xmlns:a16="http://schemas.microsoft.com/office/drawing/2014/main" id="{5E139927-0A6F-4AD3-91D3-B2A9E6715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2"/>
            <a:ext cx="4111054" cy="3674848"/>
          </a:xfrm>
          <a:prstGeom prst="rect">
            <a:avLst/>
          </a:prstGeom>
          <a:noFill/>
          <a:ln w="15875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plant, leaf&#10;&#10;Description automatically generated">
            <a:extLst>
              <a:ext uri="{FF2B5EF4-FFF2-40B4-BE49-F238E27FC236}">
                <a16:creationId xmlns:a16="http://schemas.microsoft.com/office/drawing/2014/main" id="{9ACF6698-1015-41DC-A236-C80A1E8755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11" r="20615"/>
          <a:stretch/>
        </p:blipFill>
        <p:spPr>
          <a:xfrm>
            <a:off x="489309" y="4376969"/>
            <a:ext cx="3775899" cy="1880955"/>
          </a:xfrm>
          <a:prstGeom prst="rect">
            <a:avLst/>
          </a:prstGeom>
        </p:spPr>
      </p:pic>
      <p:sp>
        <p:nvSpPr>
          <p:cNvPr id="138" name="Rectangle 117">
            <a:extLst>
              <a:ext uri="{FF2B5EF4-FFF2-40B4-BE49-F238E27FC236}">
                <a16:creationId xmlns:a16="http://schemas.microsoft.com/office/drawing/2014/main" id="{5EADE63F-FE89-4F18-B3CE-624078B38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9747" y="321732"/>
            <a:ext cx="2766017" cy="3026832"/>
          </a:xfrm>
          <a:prstGeom prst="rect">
            <a:avLst/>
          </a:prstGeom>
          <a:noFill/>
          <a:ln w="15875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54EEC567-890F-489E-8942-7A9AC07BE5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925" t="23109" r="39043" b="28370"/>
          <a:stretch/>
        </p:blipFill>
        <p:spPr>
          <a:xfrm>
            <a:off x="4896976" y="4278874"/>
            <a:ext cx="2082954" cy="139560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3B4E8DD-E3DB-48D4-A3E7-42121D8F8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900" y="1227642"/>
            <a:ext cx="3995322" cy="2001334"/>
          </a:xfrm>
          <a:prstGeom prst="rect">
            <a:avLst/>
          </a:prstGeom>
        </p:spPr>
      </p:pic>
      <p:sp>
        <p:nvSpPr>
          <p:cNvPr id="139" name="Rectangle 119">
            <a:extLst>
              <a:ext uri="{FF2B5EF4-FFF2-40B4-BE49-F238E27FC236}">
                <a16:creationId xmlns:a16="http://schemas.microsoft.com/office/drawing/2014/main" id="{6BDEE881-E8E3-4725-A31C-40F714E1F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4155753"/>
            <a:ext cx="4111054" cy="2380509"/>
          </a:xfrm>
          <a:prstGeom prst="rect">
            <a:avLst/>
          </a:prstGeom>
          <a:noFill/>
          <a:ln w="15875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BB1E2885-FC08-4603-8B10-3A9943C15F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030" r="25670"/>
          <a:stretch/>
        </p:blipFill>
        <p:spPr>
          <a:xfrm>
            <a:off x="4604050" y="799122"/>
            <a:ext cx="2717410" cy="2371724"/>
          </a:xfrm>
          <a:prstGeom prst="rect">
            <a:avLst/>
          </a:prstGeom>
        </p:spPr>
      </p:pic>
      <p:sp>
        <p:nvSpPr>
          <p:cNvPr id="140" name="Rectangle 121">
            <a:extLst>
              <a:ext uri="{FF2B5EF4-FFF2-40B4-BE49-F238E27FC236}">
                <a16:creationId xmlns:a16="http://schemas.microsoft.com/office/drawing/2014/main" id="{FB202DE7-B82B-4D71-88F3-4363532A4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9747" y="3509431"/>
            <a:ext cx="2766017" cy="3026832"/>
          </a:xfrm>
          <a:prstGeom prst="rect">
            <a:avLst/>
          </a:prstGeom>
          <a:noFill/>
          <a:ln w="15875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74A1C-5C62-4191-AEB1-D16D83779E51}"/>
              </a:ext>
            </a:extLst>
          </p:cNvPr>
          <p:cNvSpPr txBox="1"/>
          <p:nvPr/>
        </p:nvSpPr>
        <p:spPr>
          <a:xfrm>
            <a:off x="1962150" y="3509431"/>
            <a:ext cx="97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Group 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B9292FF-CB07-406B-A25D-8A568B0434B9}"/>
              </a:ext>
            </a:extLst>
          </p:cNvPr>
          <p:cNvSpPr txBox="1"/>
          <p:nvPr/>
        </p:nvSpPr>
        <p:spPr>
          <a:xfrm>
            <a:off x="1887861" y="6109808"/>
            <a:ext cx="97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Group 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90A5415-A8B6-44B8-9EA5-5916513F1098}"/>
              </a:ext>
            </a:extLst>
          </p:cNvPr>
          <p:cNvSpPr txBox="1"/>
          <p:nvPr/>
        </p:nvSpPr>
        <p:spPr>
          <a:xfrm>
            <a:off x="5449056" y="2859644"/>
            <a:ext cx="97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Group 3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D959AF8-9F2A-4DD6-A977-63557D9C9B4C}"/>
              </a:ext>
            </a:extLst>
          </p:cNvPr>
          <p:cNvSpPr txBox="1"/>
          <p:nvPr/>
        </p:nvSpPr>
        <p:spPr>
          <a:xfrm>
            <a:off x="5473358" y="5674477"/>
            <a:ext cx="97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Group 4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15FCC31-6CAB-48D9-8B01-8922CA3812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55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63"/>
    </mc:Choice>
    <mc:Fallback>
      <p:transition spd="slow" advTm="24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96FCA-7B3A-4686-9698-B465F6739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 to the Lee-Carter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500059-6DB1-4802-A5DA-A75ECFB565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𝒍𝒐𝒈</m:t>
                          </m:r>
                        </m:fName>
                        <m:e>
                          <m:d>
                            <m:dPr>
                              <m:ctrlPr>
                                <a:rPr lang="en-GB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GB" sz="2000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𝒙𝒕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0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GB" sz="20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GB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GB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GB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GB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sz="2000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GB" sz="2000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𝒈𝒙</m:t>
                                  </m:r>
                                </m:sub>
                              </m:sSub>
                              <m:r>
                                <a:rPr lang="en-GB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𝒆𝒙𝒑</m:t>
                              </m:r>
                              <m:r>
                                <a:rPr lang="en-GB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GB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𝒍𝒐𝒈</m:t>
                              </m:r>
                              <m:r>
                                <a:rPr lang="en-GB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GB" sz="2000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GB" sz="2000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𝒈𝒙𝒕</m:t>
                                  </m:r>
                                </m:sub>
                              </m:sSub>
                              <m:r>
                                <a:rPr lang="en-GB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)))</m:t>
                              </m:r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GB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GB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GB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GB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GB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GB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GB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GB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r>
                        <a:rPr lang="en-GB" sz="20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sz="2000" b="1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500059-6DB1-4802-A5DA-A75ECFB565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AE3AC1C-504F-431C-BAAA-1559CD0573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1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204"/>
    </mc:Choice>
    <mc:Fallback>
      <p:transition spd="slow" advTm="114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C45A3D-E360-4E41-A70A-36F50E96A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8502" y="2153412"/>
            <a:ext cx="4270248" cy="704087"/>
          </a:xfrm>
        </p:spPr>
        <p:txBody>
          <a:bodyPr/>
          <a:lstStyle/>
          <a:p>
            <a:r>
              <a:rPr lang="en-GB" dirty="0"/>
              <a:t>Lee-Carter model</a:t>
            </a:r>
          </a:p>
        </p:txBody>
      </p:sp>
      <p:pic>
        <p:nvPicPr>
          <p:cNvPr id="12" name="Content Placeholder 11" descr="Table&#10;&#10;Description automatically generated with medium confidence">
            <a:extLst>
              <a:ext uri="{FF2B5EF4-FFF2-40B4-BE49-F238E27FC236}">
                <a16:creationId xmlns:a16="http://schemas.microsoft.com/office/drawing/2014/main" id="{259BCD09-3F42-4109-BAF7-BE450E892F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74239" y="2857500"/>
            <a:ext cx="5956354" cy="3431406"/>
          </a:xfrm>
        </p:spPr>
      </p:pic>
      <p:pic>
        <p:nvPicPr>
          <p:cNvPr id="10" name="Content Placeholder 9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4B89592C-A7AE-4C56-A6E4-AEA94910405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278228" y="2857500"/>
            <a:ext cx="5719011" cy="343140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85112A-FF77-4548-8503-5274D96474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2609" y="2161794"/>
            <a:ext cx="4270248" cy="704087"/>
          </a:xfrm>
        </p:spPr>
        <p:txBody>
          <a:bodyPr/>
          <a:lstStyle/>
          <a:p>
            <a:r>
              <a:rPr lang="en-GB" dirty="0"/>
              <a:t>extension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EAE249-5640-4637-A2C1-70BD4E0D9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of difference in fits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275C7AA-405B-4A40-B2B8-24289C205C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29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98"/>
    </mc:Choice>
    <mc:Fallback>
      <p:transition spd="slow" advTm="50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6D58E-16F2-4874-A2CD-CDDD9622B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786" y="478917"/>
            <a:ext cx="7729728" cy="1188720"/>
          </a:xfrm>
        </p:spPr>
        <p:txBody>
          <a:bodyPr>
            <a:normAutofit/>
          </a:bodyPr>
          <a:lstStyle/>
          <a:p>
            <a:r>
              <a:rPr lang="en-GB" sz="2400" dirty="0"/>
              <a:t>Forecasting</a:t>
            </a:r>
          </a:p>
        </p:txBody>
      </p:sp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2C520571-6EDE-40CD-A757-0B5CE9302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691" y="1864200"/>
            <a:ext cx="9144067" cy="457203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11D4BB6-71C6-4898-A785-433E07F95E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61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99"/>
    </mc:Choice>
    <mc:Fallback>
      <p:transition spd="slow" advTm="48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389DD-70A2-48B6-9483-FAB3B5A6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GB" dirty="0"/>
              <a:t>Aims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C2F1B3CB-FCE7-45E1-B207-2CC7AAE6DE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4469582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0E59F70-60E7-401D-8830-F4F231DAB9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62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13"/>
    </mc:Choice>
    <mc:Fallback>
      <p:transition spd="slow" advTm="26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454C-CFB9-4289-87C0-B0FE78169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GB" dirty="0"/>
              <a:t>Why?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52CB03-AE94-48C8-82B5-18A122D94A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935922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9D9F0478-8B5E-4E85-AD86-73739B9F3C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04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18"/>
    </mc:Choice>
    <mc:Fallback>
      <p:transition spd="slow" advTm="53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A91B-C517-4B64-8D5B-9B98450B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Lee-Carter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1CF7E9-D664-438E-96B2-70C7891E3E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1" i="1" u="none" strike="noStrike" smtClean="0">
                              <a:solidFill>
                                <a:srgbClr val="777777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2400" b="1" i="0" u="none" strike="noStrike" smtClean="0">
                              <a:solidFill>
                                <a:srgbClr val="777777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d>
                            <m:dPr>
                              <m:ctrlPr>
                                <a:rPr lang="en-GB" sz="2400" b="1" i="1" u="none" strike="noStrike" smtClean="0">
                                  <a:solidFill>
                                    <a:srgbClr val="777777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u="none" strike="noStrike" smtClean="0">
                                      <a:solidFill>
                                        <a:srgbClr val="777777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u="none" strike="noStrike" smtClean="0">
                                      <a:solidFill>
                                        <a:srgbClr val="777777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GB" sz="2400" b="1" i="1" u="none" strike="noStrike" smtClean="0">
                                      <a:solidFill>
                                        <a:srgbClr val="777777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𝒙𝒕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b="1" i="1" u="none" strike="noStrike" smtClean="0">
                          <a:solidFill>
                            <a:srgbClr val="777777"/>
                          </a:solidFill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400" b="1" i="1" u="none" strike="noStrike" smtClean="0">
                              <a:solidFill>
                                <a:srgbClr val="777777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u="none" strike="noStrike" smtClean="0">
                              <a:solidFill>
                                <a:srgbClr val="777777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sz="2400" b="1" i="1" u="none" strike="noStrike" smtClean="0">
                              <a:solidFill>
                                <a:srgbClr val="777777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GB" sz="2400" b="1" i="1" u="none" strike="noStrike" smtClean="0">
                          <a:solidFill>
                            <a:srgbClr val="777777"/>
                          </a:solidFill>
                          <a:effectLst/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400" b="1" i="1" u="none" strike="noStrike" smtClean="0">
                              <a:solidFill>
                                <a:srgbClr val="777777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u="none" strike="noStrike" smtClean="0">
                              <a:solidFill>
                                <a:srgbClr val="777777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400" b="1" i="1" u="none" strike="noStrike" smtClean="0">
                              <a:solidFill>
                                <a:srgbClr val="777777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b>
                        <m:sSubPr>
                          <m:ctrlPr>
                            <a:rPr lang="en-GB" sz="2400" b="1" i="1" u="none" strike="noStrike" smtClean="0">
                              <a:solidFill>
                                <a:srgbClr val="777777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u="none" strike="noStrike" smtClean="0">
                              <a:solidFill>
                                <a:srgbClr val="777777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GB" sz="2400" b="1" i="1" u="none" strike="noStrike" smtClean="0">
                              <a:solidFill>
                                <a:srgbClr val="777777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sz="2400" b="1" i="1" u="none" strike="noStrike" smtClean="0">
                          <a:solidFill>
                            <a:srgbClr val="777777"/>
                          </a:solidFill>
                          <a:effectLst/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400" b="1" i="1" u="none" strike="noStrike" smtClean="0">
                              <a:solidFill>
                                <a:srgbClr val="777777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u="none" strike="noStrike" smtClean="0">
                              <a:solidFill>
                                <a:srgbClr val="777777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2400" b="1" i="1" u="none" strike="noStrike" smtClean="0">
                              <a:solidFill>
                                <a:srgbClr val="777777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𝒙𝒕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777777"/>
                  </a:solidFill>
                  <a:latin typeface="MathJax_Math-italic"/>
                </a:endParaRPr>
              </a:p>
              <a:p>
                <a:pPr marL="0" indent="0" algn="ctr">
                  <a:buNone/>
                </a:pPr>
                <a:endParaRPr lang="en-GB" b="1" i="1" dirty="0">
                  <a:solidFill>
                    <a:srgbClr val="777777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GB" b="1" i="1">
                            <a:solidFill>
                              <a:srgbClr val="777777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b="1">
                            <a:solidFill>
                              <a:srgbClr val="777777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d>
                          <m:dPr>
                            <m:ctrlPr>
                              <a:rPr lang="en-GB" b="1" i="1">
                                <a:solidFill>
                                  <a:srgbClr val="7777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1" i="1">
                                    <a:solidFill>
                                      <a:srgbClr val="77777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1" i="1">
                                    <a:solidFill>
                                      <a:srgbClr val="777777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en-GB" b="1" i="1">
                                    <a:solidFill>
                                      <a:srgbClr val="777777"/>
                                    </a:solidFill>
                                    <a:latin typeface="Cambria Math" panose="02040503050406030204" pitchFamily="18" charset="0"/>
                                  </a:rPr>
                                  <m:t>𝒙𝒕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is the logarithm of central death rate in age x at time t,</a:t>
                </a:r>
                <a:endParaRPr lang="en-GB" sz="1800" b="1" i="1" u="none" strike="noStrike" dirty="0">
                  <a:solidFill>
                    <a:srgbClr val="777777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GB" sz="18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is the force of mortality at each age group x,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8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is the change in mortality as age group x increases,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GB" sz="18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is trend in mortality over time t and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GB" sz="18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𝒙𝒕</m:t>
                        </m:r>
                      </m:sub>
                    </m:sSub>
                  </m:oMath>
                </a14:m>
                <a:r>
                  <a:rPr lang="en-GB" dirty="0"/>
                  <a:t> is the error value.</a:t>
                </a:r>
              </a:p>
              <a:p>
                <a:pPr marL="0" indent="0" algn="ctr">
                  <a:buNone/>
                </a:pPr>
                <a:endParaRPr lang="en-GB" b="1" dirty="0"/>
              </a:p>
              <a:p>
                <a:pPr marL="0" indent="0" algn="ctr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1CF7E9-D664-438E-96B2-70C7891E3E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EE3A3C4-FB9D-4047-942A-BF452E4E92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35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085"/>
    </mc:Choice>
    <mc:Fallback>
      <p:transition spd="slow" advTm="83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31055-697A-4472-9130-50E27A21F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Estimation of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7357D-FC85-4741-B316-950FC2394E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19225" y="2638044"/>
                <a:ext cx="9334500" cy="3101983"/>
              </a:xfrm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8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GB" sz="18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+mj-lt"/>
                    <a:cs typeface="Times New Roman" panose="02020603050405020304" pitchFamily="18" charset="0"/>
                  </a:rPr>
                  <a:t>is the average of central death rate at each age</a:t>
                </a:r>
                <a:endParaRPr lang="en-GB" dirty="0">
                  <a:latin typeface="+mj-lt"/>
                </a:endParaRPr>
              </a:p>
              <a:p>
                <a:pPr algn="ctr"/>
                <a:r>
                  <a:rPr lang="en-GB" dirty="0"/>
                  <a:t>Estimating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8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GB" sz="18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GB" sz="18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GB" dirty="0"/>
                  <a:t> a more complex process, we use Singular Value Decomposition (SVD).</a:t>
                </a:r>
              </a:p>
              <a:p>
                <a:pPr algn="ctr"/>
                <a:r>
                  <a:rPr lang="en-GB" dirty="0"/>
                  <a:t>SVD:	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𝑺𝑼</m:t>
                    </m:r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GB" b="1" dirty="0"/>
              </a:p>
              <a:p>
                <a:pPr marL="0" indent="0" algn="ctr">
                  <a:buNone/>
                </a:pPr>
                <a:endParaRPr lang="en-GB" dirty="0"/>
              </a:p>
              <a:p>
                <a:pPr algn="ctr"/>
                <a:r>
                  <a:rPr lang="en-GB" dirty="0"/>
                  <a:t>Through SVD we can consider: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24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GB" sz="24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GB" sz="24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GB" sz="2400" b="1" i="1" u="none" strike="noStrike" smtClean="0">
                        <a:solidFill>
                          <a:srgbClr val="777777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GB" sz="24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2400" b="1" i="1" u="none" strike="noStrike" smtClean="0">
                        <a:solidFill>
                          <a:srgbClr val="777777"/>
                        </a:solidFill>
                        <a:effectLst/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GB" sz="24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u="none" strike="noStrike" smtClean="0">
                            <a:solidFill>
                              <a:srgbClr val="77777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1" i="1" u="none" strike="noStrike" smtClean="0">
                        <a:solidFill>
                          <a:srgbClr val="777777"/>
                        </a:solidFill>
                        <a:effectLst/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GB" sz="2400" b="1" i="1" u="none" strike="noStrike" smtClean="0">
                        <a:solidFill>
                          <a:srgbClr val="777777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1" i="1" u="none" strike="noStrike" smtClean="0">
                        <a:solidFill>
                          <a:srgbClr val="777777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GB" sz="2400" b="1" i="1" u="none" strike="noStrike" smtClean="0">
                        <a:solidFill>
                          <a:srgbClr val="777777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7357D-FC85-4741-B316-950FC2394E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9225" y="2638044"/>
                <a:ext cx="9334500" cy="3101983"/>
              </a:xfrm>
              <a:blipFill>
                <a:blip r:embed="rId4"/>
                <a:stretch>
                  <a:fillRect t="-11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97F6ABF-8979-4855-A59E-AC69243888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00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05"/>
    </mc:Choice>
    <mc:Fallback>
      <p:transition spd="slow" advTm="139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270DDF7A-1FDE-46F1-AB4C-FD9AFB8AA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431770"/>
            <a:ext cx="12192000" cy="48767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981EBD9-136C-49E9-B5D4-52CA956C2763}"/>
              </a:ext>
            </a:extLst>
          </p:cNvPr>
          <p:cNvSpPr txBox="1">
            <a:spLocks/>
          </p:cNvSpPr>
          <p:nvPr/>
        </p:nvSpPr>
        <p:spPr>
          <a:xfrm>
            <a:off x="3509438" y="316523"/>
            <a:ext cx="5173124" cy="866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000" dirty="0"/>
          </a:p>
          <a:p>
            <a:r>
              <a:rPr lang="en-GB" sz="2000" dirty="0"/>
              <a:t>Applying the Lee-Carter model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72DDC98-6A1E-4098-9CAC-C82FE7F49B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92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82"/>
    </mc:Choice>
    <mc:Fallback>
      <p:transition spd="slow" advTm="52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7ED1E-4D80-4D58-B7CA-34E28568C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Forecasting (monte-Carlo)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97F404B-73B3-4483-A163-8296590D7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549" y="3333528"/>
            <a:ext cx="5696900" cy="2848449"/>
          </a:xfrm>
          <a:prstGeom prst="rect">
            <a:avLst/>
          </a:prstGeom>
        </p:spPr>
      </p:pic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2697767-FE98-48A1-9706-844962D27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23648" y="133382"/>
            <a:ext cx="5696901" cy="2848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F3FBE7-54EA-442B-BCA5-19391974E357}"/>
              </a:ext>
            </a:extLst>
          </p:cNvPr>
          <p:cNvSpPr txBox="1"/>
          <p:nvPr/>
        </p:nvSpPr>
        <p:spPr>
          <a:xfrm>
            <a:off x="8640472" y="2815994"/>
            <a:ext cx="1320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v(t) forecast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026307-7F96-46EB-97D1-932C86F67173}"/>
                  </a:ext>
                </a:extLst>
              </p:cNvPr>
              <p:cNvSpPr txBox="1"/>
              <p:nvPr/>
            </p:nvSpPr>
            <p:spPr>
              <a:xfrm>
                <a:off x="8535697" y="6095746"/>
                <a:ext cx="18630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GB" dirty="0"/>
                  <a:t> forecast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026307-7F96-46EB-97D1-932C86F67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697" y="6095746"/>
                <a:ext cx="1863011" cy="369332"/>
              </a:xfrm>
              <a:prstGeom prst="rect">
                <a:avLst/>
              </a:prstGeom>
              <a:blipFill>
                <a:blip r:embed="rId6"/>
                <a:stretch>
                  <a:fillRect l="-980" t="-9836" r="-2614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6E9F2D3-09B5-4E57-8918-54FF13F9D1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05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476"/>
    </mc:Choice>
    <mc:Fallback>
      <p:transition spd="slow" advTm="134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174C3-5F3B-4E83-88DC-E39EFAD6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Looking at local areas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03962B-09E5-46E6-B2EE-C59CBA088029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20835" y="3549918"/>
                <a:ext cx="4984226" cy="219403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GB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1" i="1" u="none" strike="noStrike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2400" b="1" i="0" u="none" strike="noStrike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d>
                            <m:dPr>
                              <m:ctrlPr>
                                <a:rPr lang="en-GB" sz="2400" b="1" i="1" u="none" strike="noStrike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u="none" strike="noStrike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u="none" strike="noStrike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GB" sz="2400" b="1" i="1" u="none" strike="noStrike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𝑳𝒕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b="1" i="1" u="none" strike="noStrike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400" b="1" i="1" u="none" strike="noStrike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u="none" strike="noStrike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sz="2400" b="1" i="1" u="none" strike="noStrike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GB" sz="2400" b="1" i="1" u="none" strike="noStrike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400" b="1" i="1" u="none" strike="noStrike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u="none" strike="noStrike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400" b="1" i="1" u="none" strike="noStrike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sSub>
                        <m:sSubPr>
                          <m:ctrlPr>
                            <a:rPr lang="en-GB" sz="2400" b="1" i="1" u="none" strike="noStrike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u="none" strike="noStrike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GB" sz="2400" b="1" i="1" u="none" strike="noStrike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sz="2400" b="1" i="1" u="none" strike="noStrike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400" b="1" i="1" u="none" strike="noStrike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u="none" strike="noStrike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2400" b="1" i="1" u="none" strike="noStrike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𝑳𝒕</m:t>
                          </m:r>
                        </m:sub>
                      </m:sSub>
                    </m:oMath>
                  </m:oMathPara>
                </a14:m>
                <a:endParaRPr lang="en-GB" sz="2400" b="1" u="none" strike="noStrike" dirty="0">
                  <a:solidFill>
                    <a:srgbClr val="777777"/>
                  </a:solidFill>
                  <a:effectLst/>
                </a:endParaRPr>
              </a:p>
              <a:p>
                <a:pPr marL="0" indent="0" algn="ctr">
                  <a:buNone/>
                </a:pPr>
                <a:r>
                  <a:rPr lang="en-GB" sz="1800" dirty="0"/>
                  <a:t>where L represents ONS Unitary Authority 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03962B-09E5-46E6-B2EE-C59CBA0880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20835" y="3549918"/>
                <a:ext cx="4984226" cy="219403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F13FF0C6-6D14-425C-B46A-9422F7DE7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274" y="326571"/>
            <a:ext cx="4343400" cy="620485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8AB2141-E642-4760-95CC-0C07190602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92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74"/>
    </mc:Choice>
    <mc:Fallback>
      <p:transition spd="slow" advTm="45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22D5A-321A-49B4-A618-2EAD7C7AA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23" y="2861680"/>
            <a:ext cx="4494998" cy="1134640"/>
          </a:xfrm>
        </p:spPr>
        <p:txBody>
          <a:bodyPr/>
          <a:lstStyle/>
          <a:p>
            <a:r>
              <a:rPr lang="en-GB" dirty="0"/>
              <a:t>Difference in fits</a:t>
            </a:r>
          </a:p>
        </p:txBody>
      </p:sp>
      <p:pic>
        <p:nvPicPr>
          <p:cNvPr id="6" name="Picture Placeholder 5" descr="Chart&#10;&#10;Description automatically generated">
            <a:extLst>
              <a:ext uri="{FF2B5EF4-FFF2-40B4-BE49-F238E27FC236}">
                <a16:creationId xmlns:a16="http://schemas.microsoft.com/office/drawing/2014/main" id="{A573C0B6-DF71-491F-9891-9886F6A4B9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5509" r="256"/>
          <a:stretch/>
        </p:blipFill>
        <p:spPr>
          <a:xfrm>
            <a:off x="5729679" y="0"/>
            <a:ext cx="6462321" cy="6858000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CEABDC6-B2E6-4C78-AB49-CD5582872A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5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57"/>
    </mc:Choice>
    <mc:Fallback>
      <p:transition spd="slow" advTm="36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1725</TotalTime>
  <Words>340</Words>
  <Application>Microsoft Office PowerPoint</Application>
  <PresentationFormat>Widescreen</PresentationFormat>
  <Paragraphs>50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Cambria Math</vt:lpstr>
      <vt:lpstr>Gill Sans MT</vt:lpstr>
      <vt:lpstr>MathJax_Math-italic</vt:lpstr>
      <vt:lpstr>Times New Roman</vt:lpstr>
      <vt:lpstr>Parcel</vt:lpstr>
      <vt:lpstr>Applying and Extending The lee-Carter Model</vt:lpstr>
      <vt:lpstr>Aims</vt:lpstr>
      <vt:lpstr>Why?</vt:lpstr>
      <vt:lpstr>What is the Lee-Carter model?</vt:lpstr>
      <vt:lpstr>Estimation of variables</vt:lpstr>
      <vt:lpstr>PowerPoint Presentation</vt:lpstr>
      <vt:lpstr>Forecasting (monte-Carlo)</vt:lpstr>
      <vt:lpstr>Looking at local areas</vt:lpstr>
      <vt:lpstr>Difference in fits</vt:lpstr>
      <vt:lpstr>Classification trees</vt:lpstr>
      <vt:lpstr>Groups</vt:lpstr>
      <vt:lpstr>Extension to the Lee-Carter model</vt:lpstr>
      <vt:lpstr>Comparison of difference in fits</vt:lpstr>
      <vt:lpstr>Forecasting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Applying and Extending The lee-Carter Model</dc:title>
  <dc:creator>Zain Yousef</dc:creator>
  <cp:lastModifiedBy>Zain</cp:lastModifiedBy>
  <cp:revision>6</cp:revision>
  <dcterms:created xsi:type="dcterms:W3CDTF">2021-05-11T02:40:59Z</dcterms:created>
  <dcterms:modified xsi:type="dcterms:W3CDTF">2021-05-12T14:48:43Z</dcterms:modified>
</cp:coreProperties>
</file>